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emf" ContentType="image/x-e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7" r:id="rId4"/>
    <p:sldMasterId id="2147483672" r:id="rId5"/>
  </p:sldMasterIdLst>
  <p:notesMasterIdLst>
    <p:notesMasterId r:id="rId7"/>
  </p:notesMasterIdLst>
  <p:sldIdLst>
    <p:sldId id="349" r:id="rId6"/>
    <p:sldId id="302" r:id="rId8"/>
    <p:sldId id="348" r:id="rId9"/>
    <p:sldId id="303" r:id="rId10"/>
    <p:sldId id="257" r:id="rId11"/>
    <p:sldId id="305" r:id="rId12"/>
    <p:sldId id="304" r:id="rId13"/>
    <p:sldId id="306" r:id="rId14"/>
    <p:sldId id="307" r:id="rId15"/>
    <p:sldId id="259" r:id="rId16"/>
    <p:sldId id="308" r:id="rId17"/>
    <p:sldId id="310" r:id="rId18"/>
    <p:sldId id="312" r:id="rId19"/>
    <p:sldId id="309" r:id="rId20"/>
    <p:sldId id="311" r:id="rId21"/>
    <p:sldId id="313" r:id="rId22"/>
    <p:sldId id="367" r:id="rId23"/>
    <p:sldId id="314" r:id="rId24"/>
    <p:sldId id="347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1"/>
    <a:srgbClr val="FF6E1F"/>
    <a:srgbClr val="FF0066"/>
    <a:srgbClr val="EBF5FF"/>
    <a:srgbClr val="FFE890"/>
    <a:srgbClr val="B4DE86"/>
    <a:srgbClr val="F3F9FF"/>
    <a:srgbClr val="1BB079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40" y="52"/>
      </p:cViewPr>
      <p:guideLst>
        <p:guide orient="horz" pos="2160"/>
        <p:guide pos="38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gs" Target="tags/tag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1785F-E936-4274-9466-765217A1A1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0D669B5-480E-4D8D-8479-F3F9E6798BC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23F7E45-7127-4906-A984-51242AC7550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0D669B5-480E-4D8D-8479-F3F9E6798BC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23F7E45-7127-4906-A984-51242AC7550B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origami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hdphoto" Target="../media/image37.wdp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19.jpeg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1.pn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4"/><Relationship Id="rId7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6" Type="http://schemas.openxmlformats.org/officeDocument/2006/relationships/image" Target="../media/image17.jpe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13.xml"/><Relationship Id="rId10" Type="http://schemas.microsoft.com/office/2007/relationships/hdphoto" Target="../media/image28.wdp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microsoft.com/office/2007/relationships/hdphoto" Target="../media/image24.wdp"/><Relationship Id="rId5" Type="http://schemas.openxmlformats.org/officeDocument/2006/relationships/image" Target="../media/image23.png"/><Relationship Id="rId4" Type="http://schemas.microsoft.com/office/2007/relationships/hdphoto" Target="../media/image22.wdp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1" Type="http://schemas.openxmlformats.org/officeDocument/2006/relationships/slideLayout" Target="../slideLayouts/slideLayout13.xml"/><Relationship Id="rId10" Type="http://schemas.microsoft.com/office/2007/relationships/hdphoto" Target="../media/image28.wdp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5532895"/>
            <a:ext cx="1906809" cy="1072672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0" y="311171"/>
            <a:ext cx="5522335" cy="1131537"/>
          </a:xfrm>
          <a:prstGeom prst="rect">
            <a:avLst/>
          </a:prstGeom>
        </p:spPr>
      </p:pic>
      <p:sp>
        <p:nvSpPr>
          <p:cNvPr id="5" name="文本框 18"/>
          <p:cNvSpPr txBox="1"/>
          <p:nvPr/>
        </p:nvSpPr>
        <p:spPr>
          <a:xfrm>
            <a:off x="2919923" y="2570205"/>
            <a:ext cx="7269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MÔN TỰ NHIÊN XÃ HỘI</a:t>
            </a:r>
            <a:endParaRPr lang="vi-VN" altLang="zh-CN" sz="48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vi-VN" altLang="zh-CN" sz="4800" b="1" dirty="0">
                <a:solidFill>
                  <a:srgbClr val="0070C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LỚP 2 – TUẦN 1</a:t>
            </a:r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8"/>
          <p:cNvSpPr txBox="1"/>
          <p:nvPr/>
        </p:nvSpPr>
        <p:spPr>
          <a:xfrm>
            <a:off x="1619931" y="409812"/>
            <a:ext cx="9488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QUẬN 8</a:t>
            </a:r>
            <a:b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NGUYỄN TRUNG NGẠN</a:t>
            </a:r>
            <a:endParaRPr lang="en-GB" sz="3600" b="1" kern="0" dirty="0">
              <a:ln w="22225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457200"/>
            <a:endParaRPr lang="zh-CN" altLang="en-US" sz="4000" dirty="0">
              <a:solidFill>
                <a:srgbClr val="C00000"/>
              </a:solidFill>
              <a:latin typeface="Calibri" panose="020F0502020204030204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00722" y="1948904"/>
            <a:ext cx="6383131" cy="128158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err="1">
                <a:latin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đình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</a:rPr>
              <a:t>2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gồm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bố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mẹ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</a:rPr>
              <a:t> con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00722" y="3486495"/>
            <a:ext cx="6279108" cy="1281589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thứ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nhất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bố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mẹ</a:t>
            </a:r>
            <a:endParaRPr lang="en-US" sz="3600" b="1" dirty="0">
              <a:latin typeface="Calibri" panose="020F0502020204030204" pitchFamily="34" charset="0"/>
            </a:endParaRPr>
          </a:p>
          <a:p>
            <a:r>
              <a:rPr lang="en-US" sz="3600" dirty="0" err="1">
                <a:latin typeface="Calibri" panose="020F0502020204030204" pitchFamily="34" charset="0"/>
              </a:rPr>
              <a:t>Thế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hệ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thứ</a:t>
            </a:r>
            <a:r>
              <a:rPr lang="en-US" sz="3600" b="1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hai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</a:rPr>
              <a:t> con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7" r="50212" b="46783"/>
          <a:stretch>
            <a:fillRect/>
          </a:stretch>
        </p:blipFill>
        <p:spPr>
          <a:xfrm>
            <a:off x="8522734" y="2282294"/>
            <a:ext cx="3475249" cy="932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55214" r="68259" b="22602"/>
          <a:stretch>
            <a:fillRect/>
          </a:stretch>
        </p:blipFill>
        <p:spPr>
          <a:xfrm>
            <a:off x="10476347" y="3471647"/>
            <a:ext cx="987228" cy="10491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8" r="86784" b="22602"/>
          <a:stretch>
            <a:fillRect/>
          </a:stretch>
        </p:blipFill>
        <p:spPr>
          <a:xfrm>
            <a:off x="8859043" y="3513355"/>
            <a:ext cx="801348" cy="96576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flipV="1">
            <a:off x="9215694" y="3205449"/>
            <a:ext cx="1754267" cy="338639"/>
            <a:chOff x="1452809" y="4096201"/>
            <a:chExt cx="2139070" cy="41380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2" y="132782"/>
            <a:ext cx="5803895" cy="167654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LUN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98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8152" y="1231543"/>
            <a:ext cx="991892" cy="981751"/>
          </a:xfrm>
          <a:prstGeom prst="ellipse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4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872" y="4746678"/>
            <a:ext cx="3072451" cy="2036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418" y="2142860"/>
            <a:ext cx="5517358" cy="27495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LUN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98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069" y="4261756"/>
            <a:ext cx="2310955" cy="2639509"/>
          </a:xfrm>
          <a:prstGeom prst="rect">
            <a:avLst/>
          </a:prstGeom>
        </p:spPr>
      </p:pic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343186" y="241789"/>
            <a:ext cx="6488849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631" y="1103971"/>
            <a:ext cx="5230057" cy="4414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202069" y="1293486"/>
            <a:ext cx="5742834" cy="2727484"/>
          </a:xfrm>
          <a:prstGeom prst="roundRect">
            <a:avLst>
              <a:gd name="adj" fmla="val 11538"/>
            </a:avLst>
          </a:prstGeom>
          <a:solidFill>
            <a:srgbClr val="F3F9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thành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BB079"/>
                </a:solidFill>
                <a:latin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1BB079"/>
                </a:solidFill>
                <a:latin typeface="Calibri" panose="020F0502020204030204" pitchFamily="34" charset="0"/>
              </a:rPr>
              <a:t>.</a:t>
            </a:r>
            <a:endParaRPr lang="en-US" sz="3200" b="1" dirty="0">
              <a:solidFill>
                <a:srgbClr val="1BB079"/>
              </a:solidFill>
              <a:latin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mấy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6E1F"/>
                </a:solidFill>
                <a:latin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FF6E1F"/>
                </a:solidFill>
                <a:latin typeface="Calibri" panose="020F0502020204030204" pitchFamily="34" charset="0"/>
              </a:rPr>
              <a:t>?</a:t>
            </a:r>
            <a:endParaRPr lang="en-US" sz="3200" b="1" dirty="0">
              <a:solidFill>
                <a:srgbClr val="FF6E1F"/>
              </a:solidFill>
              <a:latin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hồm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4B9D"/>
                </a:solidFill>
                <a:latin typeface="Calibri" panose="020F0502020204030204" pitchFamily="34" charset="0"/>
              </a:rPr>
              <a:t>ai</a:t>
            </a:r>
            <a:r>
              <a:rPr lang="en-US" sz="3200" b="1" dirty="0">
                <a:solidFill>
                  <a:srgbClr val="004B9D"/>
                </a:solidFill>
                <a:latin typeface="Calibri" panose="020F0502020204030204" pitchFamily="34" charset="0"/>
              </a:rPr>
              <a:t>? </a:t>
            </a:r>
            <a:endParaRPr lang="en-US" sz="3200" b="1" dirty="0">
              <a:solidFill>
                <a:srgbClr val="004B9D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75" y1="26601" x2="17000" y2="71921"/>
                        <a14:foregroundMark x1="6125" y1="68966" x2="10250" y2="91133"/>
                        <a14:foregroundMark x1="11125" y1="98030" x2="84875" y2="95320"/>
                        <a14:foregroundMark x1="83500" y1="83251" x2="95750" y2="71182"/>
                        <a14:foregroundMark x1="96875" y1="61576" x2="96500" y2="93103"/>
                        <a14:foregroundMark x1="91375" y1="87438" x2="94625" y2="98276"/>
                        <a14:foregroundMark x1="76500" y1="74384" x2="79375" y2="78571"/>
                        <a14:foregroundMark x1="26250" y1="73892" x2="62500" y2="75616"/>
                        <a14:foregroundMark x1="41750" y1="68473" x2="55625" y2="69951"/>
                        <a14:foregroundMark x1="21125" y1="86453" x2="41750" y2="83990"/>
                        <a14:foregroundMark x1="33375" y1="92611" x2="54000" y2="91133"/>
                        <a14:foregroundMark x1="27875" y1="47291" x2="36125" y2="55911"/>
                        <a14:foregroundMark x1="12875" y1="52463" x2="17875" y2="52956"/>
                        <a14:foregroundMark x1="2875" y1="45813" x2="4250" y2="25616"/>
                        <a14:foregroundMark x1="9500" y1="21921" x2="21125" y2="20936"/>
                        <a14:foregroundMark x1="30500" y1="45813" x2="35625" y2="54680"/>
                        <a14:foregroundMark x1="55375" y1="40887" x2="64250" y2="52956"/>
                        <a14:foregroundMark x1="61625" y1="34236" x2="65750" y2="37192"/>
                        <a14:foregroundMark x1="66625" y1="51724" x2="75250" y2="44335"/>
                        <a14:foregroundMark x1="74500" y1="22906" x2="78500" y2="22906"/>
                        <a14:foregroundMark x1="70875" y1="45074" x2="75375" y2="42118"/>
                        <a14:foregroundMark x1="54000" y1="87685" x2="69000" y2="79803"/>
                        <a14:foregroundMark x1="26375" y1="48522" x2="29125" y2="58374"/>
                        <a14:foregroundMark x1="44250" y1="43350" x2="45500" y2="45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5043"/>
            <a:ext cx="3355277" cy="17028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60489" y="6050161"/>
            <a:ext cx="339708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Ñoàng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hoà</a:t>
            </a:r>
            <a:r>
              <a:rPr lang="en-US" sz="3200" dirty="0">
                <a:latin typeface="VNI-Avo" pitchFamily="2" charset="0"/>
              </a:rPr>
              <a:t> 3 </a:t>
            </a:r>
            <a:r>
              <a:rPr lang="en-US" sz="3200" dirty="0" err="1">
                <a:latin typeface="VNI-Avo" pitchFamily="2" charset="0"/>
              </a:rPr>
              <a:t>phuùt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LUN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98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3021" y="2240082"/>
            <a:ext cx="6279108" cy="1150144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con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3020" y="3724138"/>
            <a:ext cx="6279108" cy="1675924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bà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mẹ</a:t>
            </a:r>
            <a:endParaRPr lang="en-US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ba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con</a:t>
            </a: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680766" y="2105222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80766" y="3337082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1" r="21802" b="68977"/>
          <a:stretch>
            <a:fillRect/>
          </a:stretch>
        </p:blipFill>
        <p:spPr>
          <a:xfrm>
            <a:off x="8637199" y="1148777"/>
            <a:ext cx="3684225" cy="1685665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rot="5400000">
            <a:off x="9891900" y="2698492"/>
            <a:ext cx="567464" cy="483557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13" b="52564" l="12600" r="2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36097" r="76280" b="47352"/>
          <a:stretch>
            <a:fillRect/>
          </a:stretch>
        </p:blipFill>
        <p:spPr>
          <a:xfrm>
            <a:off x="9500374" y="3295591"/>
            <a:ext cx="791455" cy="901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35532" r="63616" b="47917"/>
          <a:stretch>
            <a:fillRect/>
          </a:stretch>
        </p:blipFill>
        <p:spPr>
          <a:xfrm>
            <a:off x="10565571" y="3337082"/>
            <a:ext cx="922329" cy="90110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0307197" y="2656534"/>
            <a:ext cx="2286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256046" y="3933224"/>
            <a:ext cx="27432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0394358" y="3942190"/>
            <a:ext cx="0" cy="4572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0" t="55214" r="68259" b="22602"/>
          <a:stretch>
            <a:fillRect/>
          </a:stretch>
        </p:blipFill>
        <p:spPr>
          <a:xfrm>
            <a:off x="10793832" y="4660045"/>
            <a:ext cx="987228" cy="1049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8" r="86784" b="22602"/>
          <a:stretch>
            <a:fillRect/>
          </a:stretch>
        </p:blipFill>
        <p:spPr>
          <a:xfrm>
            <a:off x="9176528" y="4701753"/>
            <a:ext cx="801348" cy="96576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80766" y="4729051"/>
            <a:ext cx="1357257" cy="6770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 flipV="1">
            <a:off x="9533179" y="4393847"/>
            <a:ext cx="1754267" cy="338639"/>
            <a:chOff x="1452809" y="4096201"/>
            <a:chExt cx="2139070" cy="41380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73" y="113542"/>
            <a:ext cx="5803895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4165" y="1192330"/>
            <a:ext cx="6683757" cy="1350082"/>
            <a:chOff x="6035526" y="1478029"/>
            <a:chExt cx="6683757" cy="408623"/>
          </a:xfrm>
        </p:grpSpPr>
        <p:sp>
          <p:nvSpPr>
            <p:cNvPr id="4" name="Rounded Rectangular Callout 3"/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 rot="391599">
              <a:off x="6308278" y="1501980"/>
              <a:ext cx="6194527" cy="36072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?</a:t>
              </a:r>
              <a:endParaRPr lang="en-US" sz="3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966951" y="3406263"/>
            <a:ext cx="5864996" cy="1044000"/>
            <a:chOff x="5425918" y="1326998"/>
            <a:chExt cx="5864996" cy="1044000"/>
          </a:xfrm>
        </p:grpSpPr>
        <p:sp>
          <p:nvSpPr>
            <p:cNvPr id="7" name="Rounded Rectangular Callout 6"/>
            <p:cNvSpPr/>
            <p:nvPr/>
          </p:nvSpPr>
          <p:spPr>
            <a:xfrm rot="368258">
              <a:off x="5425918" y="1326998"/>
              <a:ext cx="5529323" cy="1044000"/>
            </a:xfrm>
            <a:prstGeom prst="wedgeRoundRectCallout">
              <a:avLst>
                <a:gd name="adj1" fmla="val -45129"/>
                <a:gd name="adj2" fmla="val 81487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391599">
              <a:off x="5858019" y="1541305"/>
              <a:ext cx="5432895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200" dirty="0" err="1">
                  <a:latin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ai</a:t>
              </a:r>
              <a:r>
                <a:rPr lang="en-US" sz="3200" dirty="0">
                  <a:latin typeface="Calibri" panose="020F0502020204030204" pitchFamily="34" charset="0"/>
                </a:rPr>
                <a:t>? </a:t>
              </a:r>
              <a:endParaRPr lang="en-US" sz="32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4616" y="1255397"/>
            <a:ext cx="4905216" cy="56026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31" y="426070"/>
            <a:ext cx="3509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E53238"/>
                </a:solidFill>
                <a:latin typeface="Calibri" panose="020F0502020204030204" pitchFamily="34" charset="0"/>
              </a:rPr>
              <a:t>Chia sẻ trước lớp</a:t>
            </a:r>
            <a:endParaRPr lang="vi-VN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43028" y="1378090"/>
            <a:ext cx="6683757" cy="1199910"/>
            <a:chOff x="5851812" y="1442415"/>
            <a:chExt cx="6683757" cy="1199910"/>
          </a:xfrm>
        </p:grpSpPr>
        <p:sp>
          <p:nvSpPr>
            <p:cNvPr id="6" name="Rounded Rectangular Callout 5"/>
            <p:cNvSpPr/>
            <p:nvPr/>
          </p:nvSpPr>
          <p:spPr>
            <a:xfrm rot="368258">
              <a:off x="5851812" y="1442415"/>
              <a:ext cx="6683757" cy="1152000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391599">
              <a:off x="6153882" y="1450509"/>
              <a:ext cx="6194527" cy="119181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Gia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đình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mấy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chung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sống</a:t>
              </a:r>
              <a:r>
                <a:rPr lang="en-US" sz="3200" dirty="0">
                  <a:solidFill>
                    <a:srgbClr val="000000"/>
                  </a:solidFill>
                  <a:latin typeface="Calibri" panose="020F0502020204030204" pitchFamily="34" charset="0"/>
                </a:rPr>
                <a:t>?</a:t>
              </a:r>
              <a:endParaRPr lang="en-US" sz="3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57116" y="3844915"/>
            <a:ext cx="5862764" cy="1008000"/>
            <a:chOff x="5428150" y="1360797"/>
            <a:chExt cx="5862764" cy="1008000"/>
          </a:xfrm>
        </p:grpSpPr>
        <p:sp>
          <p:nvSpPr>
            <p:cNvPr id="9" name="Rounded Rectangular Callout 8"/>
            <p:cNvSpPr/>
            <p:nvPr/>
          </p:nvSpPr>
          <p:spPr>
            <a:xfrm rot="368258">
              <a:off x="5428150" y="1360797"/>
              <a:ext cx="5529323" cy="1008000"/>
            </a:xfrm>
            <a:prstGeom prst="wedgeRoundRectCallout">
              <a:avLst>
                <a:gd name="adj1" fmla="val -45129"/>
                <a:gd name="adj2" fmla="val 81487"/>
                <a:gd name="adj3" fmla="val 166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391599">
              <a:off x="5858019" y="1541305"/>
              <a:ext cx="5432895" cy="64698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200" dirty="0" err="1">
                  <a:latin typeface="Calibri" panose="020F0502020204030204" pitchFamily="34" charset="0"/>
                </a:rPr>
                <a:t>Mỗi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thế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hệ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có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những</a:t>
              </a:r>
              <a:r>
                <a:rPr lang="en-US" sz="3200" dirty="0">
                  <a:latin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</a:rPr>
                <a:t>ai</a:t>
              </a:r>
              <a:r>
                <a:rPr lang="en-US" sz="3200" dirty="0">
                  <a:latin typeface="Calibri" panose="020F0502020204030204" pitchFamily="34" charset="0"/>
                </a:rPr>
                <a:t>? </a:t>
              </a:r>
              <a:endParaRPr lang="en-US" sz="32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窗户, 室内&#10;&#10;已生成极高可信度的说明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" y="0"/>
            <a:ext cx="12192000" cy="6858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33020" y="1742165"/>
            <a:ext cx="10835525" cy="1150144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Mỗi gia đình thường có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các thế hệ ở những độ tuổi khác nhau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, cùng chung sống.</a:t>
            </a:r>
            <a:endParaRPr lang="vi-VN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3020" y="3078940"/>
            <a:ext cx="10835525" cy="624364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3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4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>
            <a:fillRect/>
          </a:stretch>
        </p:blipFill>
        <p:spPr>
          <a:xfrm>
            <a:off x="6464158" y="4433955"/>
            <a:ext cx="3421429" cy="2173240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2394915" y="4408715"/>
            <a:ext cx="3380015" cy="2198480"/>
            <a:chOff x="7799322" y="-719491"/>
            <a:chExt cx="3514799" cy="2306036"/>
          </a:xfrm>
        </p:grpSpPr>
        <p:sp>
          <p:nvSpPr>
            <p:cNvPr id="36" name="Oval 35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>
              <a:fillRect/>
            </a:stretch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73" y="173241"/>
            <a:ext cx="5803895" cy="167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160655"/>
            <a:ext cx="6645910" cy="1325880"/>
          </a:xfrm>
          <a:solidFill>
            <a:srgbClr val="FF0000"/>
          </a:solidFill>
        </p:spPr>
        <p:txBody>
          <a:bodyPr>
            <a:noAutofit/>
          </a:bodyPr>
          <a:p>
            <a:pPr algn="l"/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88135"/>
            <a:ext cx="8726170" cy="435165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*Nhận biết được các thành viên trong gia đình qua các thế hệ</a:t>
            </a:r>
            <a:endParaRPr lang="en-US" sz="36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*Nêu được các thành viên trong gia đình của bản thân</a:t>
            </a:r>
            <a:endParaRPr lang="en-US" sz="36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*Tích cực phát biểu, tham gia các hoạt động trong giờ học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Content Placeholder 100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69935" y="920115"/>
            <a:ext cx="3573780" cy="3316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/>
          <p:cNvGrpSpPr/>
          <p:nvPr/>
        </p:nvGrpSpPr>
        <p:grpSpPr>
          <a:xfrm>
            <a:off x="7596033" y="1363750"/>
            <a:ext cx="4400241" cy="3308268"/>
            <a:chOff x="7596033" y="1747157"/>
            <a:chExt cx="4400241" cy="33082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96033" y="1747157"/>
              <a:ext cx="4400241" cy="3308268"/>
            </a:xfrm>
            <a:prstGeom prst="rect">
              <a:avLst/>
            </a:prstGeom>
          </p:spPr>
        </p:pic>
        <p:sp>
          <p:nvSpPr>
            <p:cNvPr id="147" name="Rectangle 146"/>
            <p:cNvSpPr/>
            <p:nvPr/>
          </p:nvSpPr>
          <p:spPr>
            <a:xfrm>
              <a:off x="8267516" y="2339462"/>
              <a:ext cx="1806905" cy="21236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kern="0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Dặn</a:t>
              </a:r>
              <a:r>
                <a:rPr lang="en-US" sz="6600" b="1" kern="0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6600" b="1" kern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6600" b="1" kern="0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dò</a:t>
              </a:r>
              <a:endPara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00742" y="1317253"/>
            <a:ext cx="66259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Bút chì, bút mực, tẩy, thước kẻ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hồ dán 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口哨版轻松欢快夏日旅行配乐-26秒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5000,000000" out="5000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0" y="40871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100" y="2700465"/>
            <a:ext cx="8955800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5532895"/>
            <a:ext cx="1906809" cy="1072672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0" y="311171"/>
            <a:ext cx="5522335" cy="113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9"/>
          <a:stretch>
            <a:fillRect/>
          </a:stretch>
        </p:blipFill>
        <p:spPr>
          <a:xfrm>
            <a:off x="761772" y="-2031889"/>
            <a:ext cx="10276114" cy="8889888"/>
          </a:xfrm>
          <a:prstGeom prst="rect">
            <a:avLst/>
          </a:prstGeom>
          <a:ln>
            <a:noFill/>
          </a:ln>
        </p:spPr>
      </p:pic>
      <p:pic>
        <p:nvPicPr>
          <p:cNvPr id="15" name="Voi TV - Dạy Bé Học Nói Thành Viên Trong Gia Đình _ Học Tiếng Việt Qua Bài Hát #5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>
                  <p14:trim st="9822,00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5253" y="1415195"/>
            <a:ext cx="7172070" cy="4518972"/>
          </a:xfrm>
          <a:prstGeom prst="roundRect">
            <a:avLst>
              <a:gd name="adj" fmla="val 5439"/>
            </a:avLst>
          </a:prstGeom>
          <a:ln w="76200">
            <a:solidFill>
              <a:srgbClr val="5DBEB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475" y="-96091"/>
            <a:ext cx="392006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6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5532895"/>
            <a:ext cx="1906809" cy="1072672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0" y="311171"/>
            <a:ext cx="5522335" cy="113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9"/>
          <a:stretch>
            <a:fillRect/>
          </a:stretch>
        </p:blipFill>
        <p:spPr>
          <a:xfrm>
            <a:off x="3957274" y="-381000"/>
            <a:ext cx="9147139" cy="68012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642" y="2187660"/>
            <a:ext cx="4524797" cy="1009471"/>
          </a:xfrm>
          <a:prstGeom prst="roundRect">
            <a:avLst>
              <a:gd name="adj" fmla="val 9665"/>
            </a:avLst>
          </a:prstGeom>
          <a:solidFill>
            <a:schemeClr val="bg1"/>
          </a:solidFill>
          <a:ln>
            <a:solidFill>
              <a:srgbClr val="5DBEB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đình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nhỏ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trong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hát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gồm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?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07" y="233755"/>
            <a:ext cx="3920068" cy="12863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7968" y="3450556"/>
            <a:ext cx="4525471" cy="1532334"/>
          </a:xfrm>
          <a:prstGeom prst="roundRect">
            <a:avLst/>
          </a:prstGeom>
          <a:solidFill>
            <a:schemeClr val="bg1"/>
          </a:solidFill>
          <a:ln>
            <a:solidFill>
              <a:srgbClr val="FF6E1F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F6E1F"/>
                </a:solidFill>
                <a:latin typeface="Calibri" panose="020F0502020204030204" pitchFamily="34" charset="0"/>
              </a:rPr>
              <a:t>- Tình cảm của bạn nhỏ với các thành viên trong gia đình như thế nào?</a:t>
            </a:r>
            <a:endParaRPr lang="vi-VN" sz="2800" dirty="0">
              <a:solidFill>
                <a:srgbClr val="FF6E1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8960" t="21614" r="24378" b="15365"/>
          <a:stretch>
            <a:fillRect/>
          </a:stretch>
        </p:blipFill>
        <p:spPr>
          <a:xfrm>
            <a:off x="6073874" y="2663182"/>
            <a:ext cx="4816393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49"/>
                            </p:stCondLst>
                            <p:childTnLst>
                              <p:par>
                                <p:cTn id="1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180324">
            <a:off x="8894338" y="1866699"/>
            <a:ext cx="1344404" cy="1547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7004" y="446417"/>
            <a:ext cx="5837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40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>
            <a:fillRect/>
          </a:stretch>
        </p:blipFill>
        <p:spPr>
          <a:xfrm>
            <a:off x="6464159" y="4327634"/>
            <a:ext cx="3588816" cy="2279561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le 5"/>
          <p:cNvSpPr/>
          <p:nvPr/>
        </p:nvSpPr>
        <p:spPr>
          <a:xfrm>
            <a:off x="2577097" y="1685571"/>
            <a:ext cx="6096000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vi-VN" sz="3200" dirty="0">
                <a:latin typeface="Calibri" panose="020F0502020204030204" pitchFamily="34" charset="0"/>
              </a:rPr>
              <a:t>Ai là người ít tuổi nhất?</a:t>
            </a:r>
            <a:endParaRPr lang="vi-VN" sz="3200" dirty="0"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77097" y="2799412"/>
            <a:ext cx="6095998" cy="646986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28575">
            <a:solidFill>
              <a:srgbClr val="FFC000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dirty="0">
                <a:latin typeface="Calibri" panose="020F0502020204030204" pitchFamily="34" charset="0"/>
              </a:rPr>
              <a:t>Ai là người nhiều tuổi nhất? </a:t>
            </a:r>
            <a:endParaRPr lang="vi-VN" sz="3200" dirty="0"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46874" y="4301159"/>
            <a:ext cx="3514799" cy="2306036"/>
            <a:chOff x="7799322" y="-719491"/>
            <a:chExt cx="3514799" cy="2306036"/>
          </a:xfrm>
        </p:grpSpPr>
        <p:sp>
          <p:nvSpPr>
            <p:cNvPr id="8" name="Oval 7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>
              <a:fillRect/>
            </a:stretch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16111" y="673636"/>
            <a:ext cx="6548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230" y="1347723"/>
            <a:ext cx="5023539" cy="1511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1" y="2609355"/>
            <a:ext cx="8571719" cy="186553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LUN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98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38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4778" y="181945"/>
            <a:ext cx="5739082" cy="1175949"/>
          </a:xfrm>
          <a:prstGeom prst="rect">
            <a:avLst/>
          </a:prstGeom>
        </p:spPr>
      </p:pic>
      <p:pic>
        <p:nvPicPr>
          <p:cNvPr id="15" name="图片 3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6820" y="373857"/>
            <a:ext cx="5605180" cy="114851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58152" y="1231543"/>
            <a:ext cx="991892" cy="981751"/>
          </a:xfrm>
          <a:prstGeom prst="ellipse">
            <a:avLst/>
          </a:prstGeom>
          <a:solidFill>
            <a:schemeClr val="bg1"/>
          </a:solidFill>
          <a:ln>
            <a:solidFill>
              <a:srgbClr val="FF6E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6E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6000" b="1" dirty="0">
              <a:solidFill>
                <a:srgbClr val="FF6E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87"/>
          <a:stretch>
            <a:fillRect/>
          </a:stretch>
        </p:blipFill>
        <p:spPr>
          <a:xfrm>
            <a:off x="7400861" y="4844934"/>
            <a:ext cx="2574774" cy="1635457"/>
          </a:xfrm>
          <a:prstGeom prst="ellipse">
            <a:avLst/>
          </a:prstGeom>
          <a:ln w="19050">
            <a:solidFill>
              <a:srgbClr val="5B9BD5">
                <a:lumMod val="60000"/>
                <a:lumOff val="4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569" y="2201038"/>
            <a:ext cx="5517358" cy="274953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LUN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98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85 0.00486 L -4.58333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2461 0.0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t="-1484" r="1854" b="-1"/>
          <a:stretch>
            <a:fillRect/>
          </a:stretch>
        </p:blipFill>
        <p:spPr>
          <a:xfrm>
            <a:off x="6075336" y="1264331"/>
            <a:ext cx="5889356" cy="479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343186" y="241789"/>
            <a:ext cx="7971296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0128" y="2296278"/>
            <a:ext cx="5254128" cy="1184182"/>
            <a:chOff x="540128" y="2514939"/>
            <a:chExt cx="5254128" cy="1184182"/>
          </a:xfrm>
        </p:grpSpPr>
        <p:sp>
          <p:nvSpPr>
            <p:cNvPr id="6" name="Rounded Rectangular Callout 5"/>
            <p:cNvSpPr/>
            <p:nvPr/>
          </p:nvSpPr>
          <p:spPr>
            <a:xfrm rot="21358304">
              <a:off x="540128" y="2514939"/>
              <a:ext cx="5254128" cy="1152000"/>
            </a:xfrm>
            <a:prstGeom prst="wedgeRoundRectCallout">
              <a:avLst>
                <a:gd name="adj1" fmla="val 45274"/>
                <a:gd name="adj2" fmla="val 9583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4334" y="2621903"/>
              <a:ext cx="47857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</a:rPr>
                <a:t>Mọi người trong gia đình bạn An đang làm gì?</a:t>
              </a:r>
              <a:endParaRPr lang="vi-V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0878618" y="233755"/>
            <a:ext cx="886691" cy="609600"/>
          </a:xfrm>
          <a:prstGeom prst="roundRect">
            <a:avLst/>
          </a:prstGeom>
          <a:solidFill>
            <a:srgbClr val="FFF5D1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LUN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spc="300" dirty="0">
                <a:solidFill>
                  <a:schemeClr val="bg1">
                    <a:lumMod val="65000"/>
                  </a:schemeClr>
                </a:solidFill>
              </a:rPr>
              <a:t>98</a:t>
            </a:r>
            <a:endParaRPr lang="en-US" spc="3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t="-1484" r="1854" b="-1"/>
          <a:stretch>
            <a:fillRect/>
          </a:stretch>
        </p:blipFill>
        <p:spPr>
          <a:xfrm>
            <a:off x="6107880" y="1242529"/>
            <a:ext cx="5889356" cy="479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343185" y="241789"/>
            <a:ext cx="787830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5091" y="1163478"/>
            <a:ext cx="5501307" cy="1938814"/>
          </a:xfrm>
          <a:prstGeom prst="roundRect">
            <a:avLst>
              <a:gd name="adj" fmla="val 1105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</a:rPr>
              <a:t>Em hãy giới thiệu các thành viên trong gia đình bạn An theo </a:t>
            </a:r>
            <a:r>
              <a:rPr lang="vi-VN" sz="2800" b="1" dirty="0">
                <a:latin typeface="Calibri" panose="020F0502020204030204" pitchFamily="34" charset="0"/>
              </a:rPr>
              <a:t>thứ tự từ người nhiều tuổi đến người ít tuổi.</a:t>
            </a:r>
            <a:endParaRPr lang="vi-VN" sz="2800" b="1" dirty="0"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05536" y="3752787"/>
            <a:ext cx="1220497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9099" y="3752787"/>
            <a:ext cx="1278315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04138" y="4827071"/>
            <a:ext cx="2033018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56121" y="4810653"/>
            <a:ext cx="1544925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EFFD"/>
              </a:clrFrom>
              <a:clrTo>
                <a:srgbClr val="C5E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4" b="98649" l="8871" r="98387"/>
                    </a14:imgEffect>
                  </a14:imgLayer>
                </a14:imgProps>
              </a:ext>
            </a:extLst>
          </a:blip>
          <a:srcRect l="9910"/>
          <a:stretch>
            <a:fillRect/>
          </a:stretch>
        </p:blipFill>
        <p:spPr>
          <a:xfrm>
            <a:off x="789274" y="3687902"/>
            <a:ext cx="629729" cy="703051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" b="94304" l="9639" r="89157">
                        <a14:foregroundMark x1="34940" y1="68354" x2="51807" y2="74051"/>
                        <a14:foregroundMark x1="56627" y1="67722" x2="62048" y2="74051"/>
                      </a14:backgroundRemoval>
                    </a14:imgEffect>
                  </a14:imgLayer>
                </a14:imgProps>
              </a:ext>
            </a:extLst>
          </a:blip>
          <a:srcRect r="11307"/>
          <a:stretch>
            <a:fillRect/>
          </a:stretch>
        </p:blipFill>
        <p:spPr>
          <a:xfrm>
            <a:off x="4323492" y="3689649"/>
            <a:ext cx="672649" cy="721854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" b="95775" l="8257" r="93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50" y="4680555"/>
            <a:ext cx="694571" cy="803015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7" b="99338" l="3665" r="942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909" y="4810653"/>
            <a:ext cx="683764" cy="672917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02069" y="1283294"/>
            <a:ext cx="5501307" cy="1150144"/>
          </a:xfrm>
          <a:prstGeom prst="roundRect">
            <a:avLst>
              <a:gd name="adj" fmla="val 1105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</a:rPr>
              <a:t>Gia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đình</a:t>
            </a:r>
            <a:r>
              <a:rPr lang="en-US" sz="3200" dirty="0">
                <a:latin typeface="Calibri" panose="020F0502020204030204" pitchFamily="34" charset="0"/>
              </a:rPr>
              <a:t> An </a:t>
            </a:r>
            <a:r>
              <a:rPr lang="en-US" sz="3200" dirty="0" err="1">
                <a:latin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mấy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</a:rPr>
              <a:t>ai</a:t>
            </a:r>
            <a:r>
              <a:rPr lang="en-US" sz="3200" dirty="0">
                <a:latin typeface="Calibri" panose="020F0502020204030204" pitchFamily="34" charset="0"/>
              </a:rPr>
              <a:t>? 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Vector Illustration. Light Bulb With Rays Of Light. Cartoon Funny.. Royalty  Free Cliparts, Vectors, And Stock Illustration. Image 66658013.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" t="-1484" r="1854" b="-1"/>
          <a:stretch>
            <a:fillRect/>
          </a:stretch>
        </p:blipFill>
        <p:spPr>
          <a:xfrm>
            <a:off x="6107880" y="1242529"/>
            <a:ext cx="5889356" cy="479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4"/>
            </a:solidFill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343185" y="241789"/>
            <a:ext cx="7878307" cy="64698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53238"/>
                </a:solidFill>
                <a:latin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E53238"/>
                </a:solidFill>
                <a:latin typeface="Calibri" panose="020F0502020204030204" pitchFamily="34" charset="0"/>
              </a:rPr>
              <a:t>:</a:t>
            </a:r>
            <a:endParaRPr lang="en-US" sz="3200" b="1" dirty="0">
              <a:solidFill>
                <a:srgbClr val="E53238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05085" y="3079842"/>
            <a:ext cx="1220497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07645" y="3096900"/>
            <a:ext cx="1278315" cy="6400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02668" y="3719926"/>
            <a:ext cx="1836231" cy="284246"/>
            <a:chOff x="1452809" y="4069783"/>
            <a:chExt cx="2139070" cy="44022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468438" y="4069783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>
            <a:off x="3053542" y="4009115"/>
            <a:ext cx="0" cy="2721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 flipV="1">
            <a:off x="1819207" y="4273980"/>
            <a:ext cx="2560110" cy="338639"/>
            <a:chOff x="1452809" y="4096201"/>
            <a:chExt cx="2139070" cy="413806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456841" y="4096201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452809" y="4495078"/>
              <a:ext cx="213907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91879" y="4096201"/>
              <a:ext cx="0" cy="41380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Rounded Rectangle 24"/>
          <p:cNvSpPr/>
          <p:nvPr/>
        </p:nvSpPr>
        <p:spPr>
          <a:xfrm>
            <a:off x="802698" y="4604052"/>
            <a:ext cx="2033018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331660" y="4624836"/>
            <a:ext cx="2101948" cy="6400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</a:rPr>
              <a:t>An</a:t>
            </a:r>
            <a:endParaRPr lang="en-US" sz="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2757" y="3183802"/>
            <a:ext cx="530352" cy="466276"/>
          </a:xfrm>
          <a:prstGeom prst="ellipse">
            <a:avLst/>
          </a:prstGeom>
          <a:solidFill>
            <a:srgbClr val="B4D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VNI-Avo" pitchFamily="2" charset="0"/>
              </a:rPr>
              <a:t>1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2757" y="4711738"/>
            <a:ext cx="530352" cy="466276"/>
          </a:xfrm>
          <a:prstGeom prst="ellipse">
            <a:avLst/>
          </a:prstGeom>
          <a:solidFill>
            <a:srgbClr val="FFE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VNI-Avo" pitchFamily="2" charset="0"/>
              </a:rPr>
              <a:t>2</a:t>
            </a:r>
            <a:endParaRPr lang="en-US" sz="2800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C5EFFD"/>
              </a:clrFrom>
              <a:clrTo>
                <a:srgbClr val="C5E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4" b="98649" l="8871" r="98387"/>
                    </a14:imgEffect>
                  </a14:imgLayer>
                </a14:imgProps>
              </a:ext>
            </a:extLst>
          </a:blip>
          <a:srcRect l="9910"/>
          <a:stretch>
            <a:fillRect/>
          </a:stretch>
        </p:blipFill>
        <p:spPr>
          <a:xfrm>
            <a:off x="785905" y="3087186"/>
            <a:ext cx="629729" cy="703051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5" b="94304" l="9639" r="89157">
                        <a14:foregroundMark x1="34940" y1="68354" x2="51807" y2="74051"/>
                        <a14:foregroundMark x1="56627" y1="67722" x2="62048" y2="74051"/>
                      </a14:backgroundRemoval>
                    </a14:imgEffect>
                  </a14:imgLayer>
                </a14:imgProps>
              </a:ext>
            </a:extLst>
          </a:blip>
          <a:srcRect r="11307"/>
          <a:stretch>
            <a:fillRect/>
          </a:stretch>
        </p:blipFill>
        <p:spPr>
          <a:xfrm>
            <a:off x="4682347" y="3038954"/>
            <a:ext cx="672649" cy="721854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" b="95775" l="8257" r="935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782" y="4148900"/>
            <a:ext cx="545333" cy="630476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87" b="99338" l="3665" r="942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520" y="4148900"/>
            <a:ext cx="683764" cy="672917"/>
          </a:xfrm>
          <a:prstGeom prst="ellipse">
            <a:avLst/>
          </a:prstGeom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5" grpId="0" animBg="1"/>
      <p:bldP spid="26" grpId="0" animBg="1"/>
      <p:bldP spid="2" grpId="0" animBg="1"/>
      <p:bldP spid="28" grpId="0" animBg="1"/>
    </p:bldLst>
  </p:timing>
</p:sld>
</file>

<file path=ppt/tags/tag1.xml><?xml version="1.0" encoding="utf-8"?>
<p:tagLst xmlns:p="http://schemas.openxmlformats.org/presentationml/2006/main">
  <p:tag name="ISPRING_PRESENTATION_TITLE" val="三年级上册PPT课件范本-爱什么颜色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1689</Words>
  <Application>WPS Presentation</Application>
  <PresentationFormat>Widescreen</PresentationFormat>
  <Paragraphs>126</Paragraphs>
  <Slides>19</Slides>
  <Notes>11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Calibri</vt:lpstr>
      <vt:lpstr>Microsoft YaHei</vt:lpstr>
      <vt:lpstr>Times New Roman</vt:lpstr>
      <vt:lpstr>仓耳今楷05-6763 W05</vt:lpstr>
      <vt:lpstr>Calibri</vt:lpstr>
      <vt:lpstr>VNI-Avo</vt:lpstr>
      <vt:lpstr>Segoe Print</vt:lpstr>
      <vt:lpstr>Arial Unicode MS</vt:lpstr>
      <vt:lpstr>等线</vt:lpstr>
      <vt:lpstr>黑体</vt:lpstr>
      <vt:lpstr>Arial</vt:lpstr>
      <vt:lpstr>Office 主题​​</vt:lpstr>
      <vt:lpstr>1_包图主题2</vt:lpstr>
      <vt:lpstr>包图主题2</vt:lpstr>
      <vt:lpstr>2_包图主题2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TỰ ĐÁNH GIÁ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DELL</cp:lastModifiedBy>
  <cp:revision>98</cp:revision>
  <dcterms:created xsi:type="dcterms:W3CDTF">2017-09-15T02:25:00Z</dcterms:created>
  <dcterms:modified xsi:type="dcterms:W3CDTF">2023-10-22T02:55:25Z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9CFC399C251E4D18829BDC99E6A7C58C_12</vt:lpwstr>
  </property>
  <property fmtid="{D5CDD505-2E9C-101B-9397-08002B2CF9AE}" pid="3" name="KSOProductBuildVer">
    <vt:lpwstr>1033-12.2.0.13266</vt:lpwstr>
  </property>
</Properties>
</file>